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5c0d2c7e4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5c0d2c7e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5c0d2c7e4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5c0d2c7e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5c0d2c7e4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5c0d2c7e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5c0d2c7e4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5c0d2c7e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5c0d2c7e4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5c0d2c7e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5c0d2c7e4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5c0d2c7e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5c0d2c7e4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5c0d2c7e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5c0d2c7e4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5c0d2c7e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5c0d2c7e4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5c0d2c7e4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5c0d2c7e4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5c0d2c7e4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5c0d2c7e4_1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5c0d2c7e4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5c0d2c7e4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5c0d2c7e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2.jpg"/><Relationship Id="rId4"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8.jpg"/><Relationship Id="rId4"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p:cSld name="Title Slide - Option 1">
    <p:spTree>
      <p:nvGrpSpPr>
        <p:cNvPr id="9" name="Shape 9"/>
        <p:cNvGrpSpPr/>
        <p:nvPr/>
      </p:nvGrpSpPr>
      <p:grpSpPr>
        <a:xfrm>
          <a:off x="0" y="0"/>
          <a:ext cx="0" cy="0"/>
          <a:chOff x="0" y="0"/>
          <a:chExt cx="0" cy="0"/>
        </a:xfrm>
      </p:grpSpPr>
      <p:pic>
        <p:nvPicPr>
          <p:cNvPr descr="A close up of a sign&#10;&#10;Description automatically generated" id="10" name="Google Shape;10;p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11" name="Google Shape;11;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sign&#10;&#10;Description automatically generated" id="12" name="Google Shape;12;p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 name="Google Shape;13;p2"/>
          <p:cNvSpPr txBox="1"/>
          <p:nvPr>
            <p:ph type="ctrTitle"/>
          </p:nvPr>
        </p:nvSpPr>
        <p:spPr>
          <a:xfrm>
            <a:off x="3150704" y="495088"/>
            <a:ext cx="8389575" cy="244116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
          <p:cNvSpPr txBox="1"/>
          <p:nvPr>
            <p:ph idx="1" type="subTitle"/>
          </p:nvPr>
        </p:nvSpPr>
        <p:spPr>
          <a:xfrm>
            <a:off x="3150704" y="3167505"/>
            <a:ext cx="8389575" cy="1752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D0CECE"/>
              </a:buClr>
              <a:buSzPts val="2800"/>
              <a:buFont typeface="Arial"/>
              <a:buNone/>
              <a:defRPr b="0" i="0" sz="2800" u="none" cap="none" strike="noStrike">
                <a:solidFill>
                  <a:srgbClr val="D0CECE"/>
                </a:solidFill>
                <a:latin typeface="Arial"/>
                <a:ea typeface="Arial"/>
                <a:cs typeface="Arial"/>
                <a:sym typeface="Arial"/>
              </a:defRPr>
            </a:lvl1pPr>
            <a:lvl2pPr lvl="1" marR="0" rtl="0" algn="ctr">
              <a:lnSpc>
                <a:spcPct val="90000"/>
              </a:lnSpc>
              <a:spcBef>
                <a:spcPts val="5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2pPr>
            <a:lvl3pPr lvl="2" marR="0" rtl="0" algn="ctr">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3pPr>
            <a:lvl4pPr lvl="3"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lvl="4"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lvl="5"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6pPr>
            <a:lvl7pPr lvl="6"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7pPr>
            <a:lvl8pPr lvl="7"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lvl="8"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46" name="Shape 46"/>
        <p:cNvGrpSpPr/>
        <p:nvPr/>
      </p:nvGrpSpPr>
      <p:grpSpPr>
        <a:xfrm>
          <a:off x="0" y="0"/>
          <a:ext cx="0" cy="0"/>
          <a:chOff x="0" y="0"/>
          <a:chExt cx="0" cy="0"/>
        </a:xfrm>
      </p:grpSpPr>
      <p:pic>
        <p:nvPicPr>
          <p:cNvPr descr="A picture containing screenshot, bird&#10;&#10;Description automatically generated" id="47" name="Google Shape;47;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11"/>
          <p:cNvSpPr/>
          <p:nvPr/>
        </p:nvSpPr>
        <p:spPr>
          <a:xfrm>
            <a:off x="0" y="0"/>
            <a:ext cx="12192000" cy="6858000"/>
          </a:xfrm>
          <a:prstGeom prst="rect">
            <a:avLst/>
          </a:prstGeom>
          <a:solidFill>
            <a:srgbClr val="003A5D"/>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logo&#10;&#10;Description automatically generated" id="49" name="Google Shape;49;p11"/>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idx="1" type="body"/>
          </p:nvPr>
        </p:nvSpPr>
        <p:spPr>
          <a:xfrm>
            <a:off x="838200" y="1825625"/>
            <a:ext cx="10515600" cy="34745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3"/>
          <p:cNvSpPr txBox="1"/>
          <p:nvPr>
            <p:ph type="title"/>
          </p:nvPr>
        </p:nvSpPr>
        <p:spPr>
          <a:xfrm>
            <a:off x="854337" y="715617"/>
            <a:ext cx="10483326" cy="97507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 name="Shape 18"/>
        <p:cNvGrpSpPr/>
        <p:nvPr/>
      </p:nvGrpSpPr>
      <p:grpSpPr>
        <a:xfrm>
          <a:off x="0" y="0"/>
          <a:ext cx="0" cy="0"/>
          <a:chOff x="0" y="0"/>
          <a:chExt cx="0" cy="0"/>
        </a:xfrm>
      </p:grpSpPr>
      <p:sp>
        <p:nvSpPr>
          <p:cNvPr id="19" name="Google Shape;19;p4"/>
          <p:cNvSpPr txBox="1"/>
          <p:nvPr>
            <p:ph idx="1" type="body"/>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0" name="Google Shape;20;p4"/>
          <p:cNvSpPr txBox="1"/>
          <p:nvPr>
            <p:ph type="title"/>
          </p:nvPr>
        </p:nvSpPr>
        <p:spPr>
          <a:xfrm>
            <a:off x="1524000" y="1599247"/>
            <a:ext cx="9143999" cy="1910716"/>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p:cSld name="Two Content Areas">
    <p:spTree>
      <p:nvGrpSpPr>
        <p:cNvPr id="21" name="Shape 21"/>
        <p:cNvGrpSpPr/>
        <p:nvPr/>
      </p:nvGrpSpPr>
      <p:grpSpPr>
        <a:xfrm>
          <a:off x="0" y="0"/>
          <a:ext cx="0" cy="0"/>
          <a:chOff x="0" y="0"/>
          <a:chExt cx="0" cy="0"/>
        </a:xfrm>
      </p:grpSpPr>
      <p:sp>
        <p:nvSpPr>
          <p:cNvPr id="22" name="Google Shape;22;p5"/>
          <p:cNvSpPr txBox="1"/>
          <p:nvPr>
            <p:ph idx="1" type="body"/>
          </p:nvPr>
        </p:nvSpPr>
        <p:spPr>
          <a:xfrm>
            <a:off x="838199" y="1825625"/>
            <a:ext cx="5181599" cy="3434474"/>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5"/>
          <p:cNvSpPr txBox="1"/>
          <p:nvPr>
            <p:ph idx="2" type="body"/>
          </p:nvPr>
        </p:nvSpPr>
        <p:spPr>
          <a:xfrm>
            <a:off x="6172199" y="1825625"/>
            <a:ext cx="5181599" cy="3434474"/>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type="title"/>
          </p:nvPr>
        </p:nvSpPr>
        <p:spPr>
          <a:xfrm>
            <a:off x="854337" y="715617"/>
            <a:ext cx="10483326" cy="97507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p:cSld name="Two Columns with Subtitles">
    <p:spTree>
      <p:nvGrpSpPr>
        <p:cNvPr id="25" name="Shape 25"/>
        <p:cNvGrpSpPr/>
        <p:nvPr/>
      </p:nvGrpSpPr>
      <p:grpSpPr>
        <a:xfrm>
          <a:off x="0" y="0"/>
          <a:ext cx="0" cy="0"/>
          <a:chOff x="0" y="0"/>
          <a:chExt cx="0" cy="0"/>
        </a:xfrm>
      </p:grpSpPr>
      <p:sp>
        <p:nvSpPr>
          <p:cNvPr id="26" name="Google Shape;26;p6"/>
          <p:cNvSpPr txBox="1"/>
          <p:nvPr>
            <p:ph idx="1" type="body"/>
          </p:nvPr>
        </p:nvSpPr>
        <p:spPr>
          <a:xfrm>
            <a:off x="836612" y="2505075"/>
            <a:ext cx="5176884" cy="27655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30200" lvl="5" marL="27432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2" type="body"/>
          </p:nvPr>
        </p:nvSpPr>
        <p:spPr>
          <a:xfrm>
            <a:off x="6172200" y="1711496"/>
            <a:ext cx="5186362" cy="79243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500"/>
              <a:buFont typeface="Arial"/>
              <a:buNone/>
              <a:defRPr b="1" i="0" sz="25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3" type="body"/>
          </p:nvPr>
        </p:nvSpPr>
        <p:spPr>
          <a:xfrm>
            <a:off x="6178505" y="2505075"/>
            <a:ext cx="5180057" cy="27655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9" name="Google Shape;29;p6"/>
          <p:cNvSpPr txBox="1"/>
          <p:nvPr>
            <p:ph idx="4" type="body"/>
          </p:nvPr>
        </p:nvSpPr>
        <p:spPr>
          <a:xfrm>
            <a:off x="836614" y="1712639"/>
            <a:ext cx="5183187" cy="79243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500"/>
              <a:buFont typeface="Arial"/>
              <a:buNone/>
              <a:defRPr b="1" i="0" sz="25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0" name="Google Shape;30;p6"/>
          <p:cNvSpPr txBox="1"/>
          <p:nvPr>
            <p:ph type="title"/>
          </p:nvPr>
        </p:nvSpPr>
        <p:spPr>
          <a:xfrm>
            <a:off x="854337" y="715617"/>
            <a:ext cx="10483326" cy="97507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sp>
        <p:nvSpPr>
          <p:cNvPr id="32" name="Google Shape;32;p7"/>
          <p:cNvSpPr txBox="1"/>
          <p:nvPr>
            <p:ph idx="1" type="body"/>
          </p:nvPr>
        </p:nvSpPr>
        <p:spPr>
          <a:xfrm>
            <a:off x="457717" y="545091"/>
            <a:ext cx="5393266" cy="441401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7"/>
          <p:cNvSpPr txBox="1"/>
          <p:nvPr>
            <p:ph idx="2" type="body"/>
          </p:nvPr>
        </p:nvSpPr>
        <p:spPr>
          <a:xfrm>
            <a:off x="6231467" y="545092"/>
            <a:ext cx="5393266" cy="441401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34" name="Shape 34"/>
        <p:cNvGrpSpPr/>
        <p:nvPr/>
      </p:nvGrpSpPr>
      <p:grpSpPr>
        <a:xfrm>
          <a:off x="0" y="0"/>
          <a:ext cx="0" cy="0"/>
          <a:chOff x="0" y="0"/>
          <a:chExt cx="0" cy="0"/>
        </a:xfrm>
      </p:grpSpPr>
      <p:sp>
        <p:nvSpPr>
          <p:cNvPr id="35" name="Google Shape;35;p8"/>
          <p:cNvSpPr/>
          <p:nvPr>
            <p:ph idx="2" type="pic"/>
          </p:nvPr>
        </p:nvSpPr>
        <p:spPr>
          <a:xfrm rot="344365">
            <a:off x="765923" y="687338"/>
            <a:ext cx="10591524" cy="3491307"/>
          </a:xfrm>
          <a:prstGeom prst="rect">
            <a:avLst/>
          </a:prstGeom>
          <a:solidFill>
            <a:srgbClr val="ECECEC"/>
          </a:solidFill>
          <a:ln cap="sq" cmpd="sng" w="190500">
            <a:solidFill>
              <a:srgbClr val="FFFFFF"/>
            </a:solidFill>
            <a:prstDash val="solid"/>
            <a:miter lim="800000"/>
            <a:headEnd len="sm" w="sm" type="none"/>
            <a:tailEnd len="sm" w="sm" type="none"/>
          </a:ln>
        </p:spPr>
      </p:sp>
      <p:sp>
        <p:nvSpPr>
          <p:cNvPr id="36" name="Google Shape;36;p8"/>
          <p:cNvSpPr txBox="1"/>
          <p:nvPr>
            <p:ph idx="1" type="body"/>
          </p:nvPr>
        </p:nvSpPr>
        <p:spPr>
          <a:xfrm>
            <a:off x="688489" y="4486019"/>
            <a:ext cx="10816984" cy="804862"/>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37" name="Shape 37"/>
        <p:cNvGrpSpPr/>
        <p:nvPr/>
      </p:nvGrpSpPr>
      <p:grpSpPr>
        <a:xfrm>
          <a:off x="0" y="0"/>
          <a:ext cx="0" cy="0"/>
          <a:chOff x="0" y="0"/>
          <a:chExt cx="0" cy="0"/>
        </a:xfrm>
      </p:grpSpPr>
      <p:pic>
        <p:nvPicPr>
          <p:cNvPr descr="A picture containing water, computer&#10;&#10;Description automatically generated" id="38" name="Google Shape;38;p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brick&#10;&#10;Description automatically generated" id="39" name="Google Shape;39;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logo&#10;&#10;Description automatically generated" id="40" name="Google Shape;40;p9"/>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41" name="Shape 41"/>
        <p:cNvGrpSpPr/>
        <p:nvPr/>
      </p:nvGrpSpPr>
      <p:grpSpPr>
        <a:xfrm>
          <a:off x="0" y="0"/>
          <a:ext cx="0" cy="0"/>
          <a:chOff x="0" y="0"/>
          <a:chExt cx="0" cy="0"/>
        </a:xfrm>
      </p:grpSpPr>
      <p:pic>
        <p:nvPicPr>
          <p:cNvPr descr="A picture containing bird&#10;&#10;Description automatically generated" id="42" name="Google Shape;42;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bird&#10;&#10;Description automatically generated" id="43" name="Google Shape;43;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 name="Google Shape;44;p10"/>
          <p:cNvSpPr txBox="1"/>
          <p:nvPr>
            <p:ph type="title"/>
          </p:nvPr>
        </p:nvSpPr>
        <p:spPr>
          <a:xfrm>
            <a:off x="690040" y="1204857"/>
            <a:ext cx="10799595" cy="1910716"/>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0"/>
          <p:cNvSpPr txBox="1"/>
          <p:nvPr>
            <p:ph idx="1" type="body"/>
          </p:nvPr>
        </p:nvSpPr>
        <p:spPr>
          <a:xfrm>
            <a:off x="699248" y="3324431"/>
            <a:ext cx="10771789" cy="15001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jpg"/><Relationship Id="rId2" Type="http://schemas.openxmlformats.org/officeDocument/2006/relationships/image" Target="../media/image2.jpg"/><Relationship Id="rId3" Type="http://schemas.openxmlformats.org/officeDocument/2006/relationships/image" Target="../media/image13.jp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A picture containing screenshot&#10;&#10;Description automatically generated" id="6" name="Google Shape;6;p1"/>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descr="A close up of a logo&#10;&#10;Description automatically generated" id="7" name="Google Shape;7;p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8" name="Google Shape;8;p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2"/>
          <p:cNvPicPr preferRelativeResize="0"/>
          <p:nvPr/>
        </p:nvPicPr>
        <p:blipFill>
          <a:blip r:embed="rId3">
            <a:alphaModFix amt="36000"/>
          </a:blip>
          <a:stretch>
            <a:fillRect/>
          </a:stretch>
        </p:blipFill>
        <p:spPr>
          <a:xfrm>
            <a:off x="3000" y="0"/>
            <a:ext cx="12191998" cy="6858000"/>
          </a:xfrm>
          <a:prstGeom prst="rect">
            <a:avLst/>
          </a:prstGeom>
          <a:noFill/>
          <a:ln>
            <a:noFill/>
          </a:ln>
        </p:spPr>
      </p:pic>
      <p:sp>
        <p:nvSpPr>
          <p:cNvPr id="55" name="Google Shape;55;p12"/>
          <p:cNvSpPr txBox="1"/>
          <p:nvPr>
            <p:ph type="ctrTitle"/>
          </p:nvPr>
        </p:nvSpPr>
        <p:spPr>
          <a:xfrm>
            <a:off x="1331850" y="2731050"/>
            <a:ext cx="9528300" cy="1395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Arial"/>
              <a:buNone/>
            </a:pPr>
            <a:r>
              <a:rPr lang="en-US">
                <a:solidFill>
                  <a:schemeClr val="lt1"/>
                </a:solidFill>
              </a:rPr>
              <a:t>From Tracts to Tables: A Data Journey Through America’s Food Access</a:t>
            </a:r>
            <a:endParaRPr>
              <a:solidFill>
                <a:schemeClr val="lt1"/>
              </a:solidFill>
            </a:endParaRPr>
          </a:p>
        </p:txBody>
      </p:sp>
      <p:sp>
        <p:nvSpPr>
          <p:cNvPr id="56" name="Google Shape;56;p12"/>
          <p:cNvSpPr txBox="1"/>
          <p:nvPr>
            <p:ph idx="1" type="subTitle"/>
          </p:nvPr>
        </p:nvSpPr>
        <p:spPr>
          <a:xfrm>
            <a:off x="4260925" y="1812900"/>
            <a:ext cx="3507600" cy="49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b="1" lang="en-US">
                <a:solidFill>
                  <a:schemeClr val="lt1"/>
                </a:solidFill>
              </a:rPr>
              <a:t>DSA </a:t>
            </a:r>
            <a:r>
              <a:rPr b="1" lang="en-US">
                <a:solidFill>
                  <a:schemeClr val="lt1"/>
                </a:solidFill>
              </a:rPr>
              <a:t>Datathon 2025 </a:t>
            </a:r>
            <a:endParaRPr>
              <a:solidFill>
                <a:schemeClr val="lt1"/>
              </a:solidFill>
            </a:endParaRPr>
          </a:p>
        </p:txBody>
      </p:sp>
      <p:sp>
        <p:nvSpPr>
          <p:cNvPr id="57" name="Google Shape;57;p12"/>
          <p:cNvSpPr txBox="1"/>
          <p:nvPr/>
        </p:nvSpPr>
        <p:spPr>
          <a:xfrm>
            <a:off x="447025" y="6488700"/>
            <a:ext cx="11896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Team Extrapolates 2.0</a:t>
            </a:r>
            <a:r>
              <a:rPr b="0" i="0" lang="en-US" sz="1800" u="none" cap="none" strike="noStrike">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Tejas Nisar</a:t>
            </a:r>
            <a:r>
              <a:rPr lang="en-US" sz="1800">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Akshay Nayak, Mohammed Ismail Sarfaraz Shaik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nvSpPr>
        <p:spPr>
          <a:xfrm>
            <a:off x="444500" y="4630400"/>
            <a:ext cx="5957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North Carolina</a:t>
            </a:r>
            <a:endParaRPr sz="1800"/>
          </a:p>
        </p:txBody>
      </p:sp>
      <p:sp>
        <p:nvSpPr>
          <p:cNvPr id="127" name="Google Shape;127;p21"/>
          <p:cNvSpPr txBox="1"/>
          <p:nvPr/>
        </p:nvSpPr>
        <p:spPr>
          <a:xfrm>
            <a:off x="6543725" y="4630400"/>
            <a:ext cx="2384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Illinois</a:t>
            </a:r>
            <a:endParaRPr sz="1800"/>
          </a:p>
        </p:txBody>
      </p:sp>
      <p:sp>
        <p:nvSpPr>
          <p:cNvPr id="128" name="Google Shape;128;p21"/>
          <p:cNvSpPr txBox="1"/>
          <p:nvPr/>
        </p:nvSpPr>
        <p:spPr>
          <a:xfrm>
            <a:off x="9069950" y="4630400"/>
            <a:ext cx="29697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Texas</a:t>
            </a:r>
            <a:endParaRPr sz="1800"/>
          </a:p>
        </p:txBody>
      </p:sp>
      <p:pic>
        <p:nvPicPr>
          <p:cNvPr id="129" name="Google Shape;129;p21" title="Screenshot 2025-03-27 at 7.00.39 PM.png"/>
          <p:cNvPicPr preferRelativeResize="0"/>
          <p:nvPr/>
        </p:nvPicPr>
        <p:blipFill rotWithShape="1">
          <a:blip r:embed="rId3">
            <a:alphaModFix/>
          </a:blip>
          <a:srcRect b="3852" l="3524" r="5862" t="9183"/>
          <a:stretch/>
        </p:blipFill>
        <p:spPr>
          <a:xfrm>
            <a:off x="138675" y="1248575"/>
            <a:ext cx="5957325" cy="2280225"/>
          </a:xfrm>
          <a:prstGeom prst="rect">
            <a:avLst/>
          </a:prstGeom>
          <a:noFill/>
          <a:ln>
            <a:noFill/>
          </a:ln>
        </p:spPr>
      </p:pic>
      <p:pic>
        <p:nvPicPr>
          <p:cNvPr id="130" name="Google Shape;130;p21" title="Screenshot 2025-03-27 at 7.02.11 PM.png"/>
          <p:cNvPicPr preferRelativeResize="0"/>
          <p:nvPr/>
        </p:nvPicPr>
        <p:blipFill>
          <a:blip r:embed="rId4">
            <a:alphaModFix/>
          </a:blip>
          <a:stretch>
            <a:fillRect/>
          </a:stretch>
        </p:blipFill>
        <p:spPr>
          <a:xfrm>
            <a:off x="6283325" y="430288"/>
            <a:ext cx="2363301" cy="3916799"/>
          </a:xfrm>
          <a:prstGeom prst="rect">
            <a:avLst/>
          </a:prstGeom>
          <a:noFill/>
          <a:ln>
            <a:noFill/>
          </a:ln>
        </p:spPr>
      </p:pic>
      <p:pic>
        <p:nvPicPr>
          <p:cNvPr id="131" name="Google Shape;131;p21" title="Screenshot 2025-03-27 at 7.03.00 PM.png"/>
          <p:cNvPicPr preferRelativeResize="0"/>
          <p:nvPr/>
        </p:nvPicPr>
        <p:blipFill>
          <a:blip r:embed="rId5">
            <a:alphaModFix/>
          </a:blip>
          <a:stretch>
            <a:fillRect/>
          </a:stretch>
        </p:blipFill>
        <p:spPr>
          <a:xfrm>
            <a:off x="8833950" y="1248575"/>
            <a:ext cx="3205701" cy="228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854412" y="173817"/>
            <a:ext cx="10483200" cy="975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900" u="sng"/>
              <a:t>Food Deserts Rely More Heavily on SNAP</a:t>
            </a:r>
            <a:endParaRPr sz="3900" u="sng"/>
          </a:p>
        </p:txBody>
      </p:sp>
      <p:pic>
        <p:nvPicPr>
          <p:cNvPr id="137" name="Google Shape;137;p22" title="image.png"/>
          <p:cNvPicPr preferRelativeResize="0"/>
          <p:nvPr/>
        </p:nvPicPr>
        <p:blipFill>
          <a:blip r:embed="rId3">
            <a:alphaModFix/>
          </a:blip>
          <a:stretch>
            <a:fillRect/>
          </a:stretch>
        </p:blipFill>
        <p:spPr>
          <a:xfrm>
            <a:off x="854400" y="1690588"/>
            <a:ext cx="4663439" cy="3476835"/>
          </a:xfrm>
          <a:prstGeom prst="rect">
            <a:avLst/>
          </a:prstGeom>
          <a:noFill/>
          <a:ln>
            <a:noFill/>
          </a:ln>
        </p:spPr>
      </p:pic>
      <p:pic>
        <p:nvPicPr>
          <p:cNvPr id="138" name="Google Shape;138;p22" title="image.png"/>
          <p:cNvPicPr preferRelativeResize="0"/>
          <p:nvPr/>
        </p:nvPicPr>
        <p:blipFill>
          <a:blip r:embed="rId4">
            <a:alphaModFix/>
          </a:blip>
          <a:stretch>
            <a:fillRect/>
          </a:stretch>
        </p:blipFill>
        <p:spPr>
          <a:xfrm>
            <a:off x="6674150" y="1690588"/>
            <a:ext cx="4663439" cy="34768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854412" y="241492"/>
            <a:ext cx="10483200" cy="975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800" u="sng"/>
              <a:t>Poverty in Food Deserts Is Twice as High</a:t>
            </a:r>
            <a:endParaRPr sz="3800" u="sng"/>
          </a:p>
        </p:txBody>
      </p:sp>
      <p:pic>
        <p:nvPicPr>
          <p:cNvPr id="144" name="Google Shape;144;p23"/>
          <p:cNvPicPr preferRelativeResize="0"/>
          <p:nvPr/>
        </p:nvPicPr>
        <p:blipFill>
          <a:blip r:embed="rId3">
            <a:alphaModFix/>
          </a:blip>
          <a:stretch>
            <a:fillRect/>
          </a:stretch>
        </p:blipFill>
        <p:spPr>
          <a:xfrm>
            <a:off x="854325" y="1691640"/>
            <a:ext cx="4663439" cy="3474720"/>
          </a:xfrm>
          <a:prstGeom prst="rect">
            <a:avLst/>
          </a:prstGeom>
          <a:noFill/>
          <a:ln>
            <a:noFill/>
          </a:ln>
        </p:spPr>
      </p:pic>
      <p:pic>
        <p:nvPicPr>
          <p:cNvPr id="145" name="Google Shape;145;p23"/>
          <p:cNvPicPr preferRelativeResize="0"/>
          <p:nvPr/>
        </p:nvPicPr>
        <p:blipFill>
          <a:blip r:embed="rId4">
            <a:alphaModFix/>
          </a:blip>
          <a:stretch>
            <a:fillRect/>
          </a:stretch>
        </p:blipFill>
        <p:spPr>
          <a:xfrm>
            <a:off x="6674075" y="1691640"/>
            <a:ext cx="4663439" cy="34747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0" y="131075"/>
            <a:ext cx="12192000" cy="975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700" u="sng"/>
              <a:t>Lack of Transportation Worsens Food Inaccessibility</a:t>
            </a:r>
            <a:endParaRPr sz="3700" u="sng"/>
          </a:p>
        </p:txBody>
      </p:sp>
      <p:pic>
        <p:nvPicPr>
          <p:cNvPr id="151" name="Google Shape;151;p24"/>
          <p:cNvPicPr preferRelativeResize="0"/>
          <p:nvPr/>
        </p:nvPicPr>
        <p:blipFill>
          <a:blip r:embed="rId3">
            <a:alphaModFix/>
          </a:blip>
          <a:stretch>
            <a:fillRect/>
          </a:stretch>
        </p:blipFill>
        <p:spPr>
          <a:xfrm>
            <a:off x="854325" y="1691635"/>
            <a:ext cx="4663439" cy="3474720"/>
          </a:xfrm>
          <a:prstGeom prst="rect">
            <a:avLst/>
          </a:prstGeom>
          <a:noFill/>
          <a:ln>
            <a:noFill/>
          </a:ln>
        </p:spPr>
      </p:pic>
      <p:pic>
        <p:nvPicPr>
          <p:cNvPr id="152" name="Google Shape;152;p24"/>
          <p:cNvPicPr preferRelativeResize="0"/>
          <p:nvPr/>
        </p:nvPicPr>
        <p:blipFill>
          <a:blip r:embed="rId4">
            <a:alphaModFix/>
          </a:blip>
          <a:stretch>
            <a:fillRect/>
          </a:stretch>
        </p:blipFill>
        <p:spPr>
          <a:xfrm>
            <a:off x="6674075" y="1691624"/>
            <a:ext cx="4663439" cy="34747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0" y="181625"/>
            <a:ext cx="12192000" cy="975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100" u="sng"/>
              <a:t>Income Gaps Are Stark Between Desert and Non-Desert Tracts</a:t>
            </a:r>
            <a:endParaRPr sz="3100" u="sng"/>
          </a:p>
        </p:txBody>
      </p:sp>
      <p:pic>
        <p:nvPicPr>
          <p:cNvPr id="158" name="Google Shape;158;p25"/>
          <p:cNvPicPr preferRelativeResize="0"/>
          <p:nvPr/>
        </p:nvPicPr>
        <p:blipFill>
          <a:blip r:embed="rId3">
            <a:alphaModFix/>
          </a:blip>
          <a:stretch>
            <a:fillRect/>
          </a:stretch>
        </p:blipFill>
        <p:spPr>
          <a:xfrm>
            <a:off x="854323" y="1691640"/>
            <a:ext cx="4663439" cy="3474720"/>
          </a:xfrm>
          <a:prstGeom prst="rect">
            <a:avLst/>
          </a:prstGeom>
          <a:noFill/>
          <a:ln>
            <a:noFill/>
          </a:ln>
        </p:spPr>
      </p:pic>
      <p:pic>
        <p:nvPicPr>
          <p:cNvPr id="159" name="Google Shape;159;p25"/>
          <p:cNvPicPr preferRelativeResize="0"/>
          <p:nvPr/>
        </p:nvPicPr>
        <p:blipFill>
          <a:blip r:embed="rId4">
            <a:alphaModFix/>
          </a:blip>
          <a:stretch>
            <a:fillRect/>
          </a:stretch>
        </p:blipFill>
        <p:spPr>
          <a:xfrm>
            <a:off x="6674075" y="1691640"/>
            <a:ext cx="4663439" cy="34747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838200" y="1825625"/>
            <a:ext cx="10515600" cy="3474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65" name="Google Shape;165;p26"/>
          <p:cNvSpPr txBox="1"/>
          <p:nvPr>
            <p:ph type="title"/>
          </p:nvPr>
        </p:nvSpPr>
        <p:spPr>
          <a:xfrm>
            <a:off x="854412" y="229867"/>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900" u="sng"/>
              <a:t>% of Senior Population</a:t>
            </a:r>
            <a:endParaRPr sz="3900" u="sng"/>
          </a:p>
        </p:txBody>
      </p:sp>
      <p:pic>
        <p:nvPicPr>
          <p:cNvPr id="166" name="Google Shape;166;p26"/>
          <p:cNvPicPr preferRelativeResize="0"/>
          <p:nvPr/>
        </p:nvPicPr>
        <p:blipFill>
          <a:blip r:embed="rId3">
            <a:alphaModFix/>
          </a:blip>
          <a:stretch>
            <a:fillRect/>
          </a:stretch>
        </p:blipFill>
        <p:spPr>
          <a:xfrm>
            <a:off x="854325" y="1691640"/>
            <a:ext cx="4663439" cy="3474720"/>
          </a:xfrm>
          <a:prstGeom prst="rect">
            <a:avLst/>
          </a:prstGeom>
          <a:noFill/>
          <a:ln>
            <a:noFill/>
          </a:ln>
        </p:spPr>
      </p:pic>
      <p:pic>
        <p:nvPicPr>
          <p:cNvPr id="167" name="Google Shape;167;p26"/>
          <p:cNvPicPr preferRelativeResize="0"/>
          <p:nvPr/>
        </p:nvPicPr>
        <p:blipFill>
          <a:blip r:embed="rId4">
            <a:alphaModFix/>
          </a:blip>
          <a:stretch>
            <a:fillRect/>
          </a:stretch>
        </p:blipFill>
        <p:spPr>
          <a:xfrm>
            <a:off x="6674073" y="1691640"/>
            <a:ext cx="4663439" cy="34747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idx="1" type="body"/>
          </p:nvPr>
        </p:nvSpPr>
        <p:spPr>
          <a:xfrm>
            <a:off x="838200" y="1825625"/>
            <a:ext cx="10515600" cy="3474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73" name="Google Shape;173;p27"/>
          <p:cNvSpPr txBox="1"/>
          <p:nvPr>
            <p:ph type="title"/>
          </p:nvPr>
        </p:nvSpPr>
        <p:spPr>
          <a:xfrm>
            <a:off x="854412" y="302142"/>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900" u="sng"/>
              <a:t>% of Child Population</a:t>
            </a:r>
            <a:endParaRPr sz="3900" u="sng"/>
          </a:p>
        </p:txBody>
      </p:sp>
      <p:pic>
        <p:nvPicPr>
          <p:cNvPr id="174" name="Google Shape;174;p27"/>
          <p:cNvPicPr preferRelativeResize="0"/>
          <p:nvPr/>
        </p:nvPicPr>
        <p:blipFill>
          <a:blip r:embed="rId3">
            <a:alphaModFix/>
          </a:blip>
          <a:stretch>
            <a:fillRect/>
          </a:stretch>
        </p:blipFill>
        <p:spPr>
          <a:xfrm>
            <a:off x="850392" y="1691640"/>
            <a:ext cx="4663439" cy="3474720"/>
          </a:xfrm>
          <a:prstGeom prst="rect">
            <a:avLst/>
          </a:prstGeom>
          <a:noFill/>
          <a:ln>
            <a:noFill/>
          </a:ln>
        </p:spPr>
      </p:pic>
      <p:pic>
        <p:nvPicPr>
          <p:cNvPr id="175" name="Google Shape;175;p27"/>
          <p:cNvPicPr preferRelativeResize="0"/>
          <p:nvPr/>
        </p:nvPicPr>
        <p:blipFill>
          <a:blip r:embed="rId4">
            <a:alphaModFix/>
          </a:blip>
          <a:stretch>
            <a:fillRect/>
          </a:stretch>
        </p:blipFill>
        <p:spPr>
          <a:xfrm>
            <a:off x="6674076" y="1691640"/>
            <a:ext cx="4663439" cy="34747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588450" y="437050"/>
            <a:ext cx="4888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900" u="sng">
                <a:solidFill>
                  <a:schemeClr val="dk1"/>
                </a:solidFill>
              </a:rPr>
              <a:t>Model Development</a:t>
            </a:r>
            <a:endParaRPr sz="3900" u="sng">
              <a:solidFill>
                <a:schemeClr val="dk1"/>
              </a:solidFill>
            </a:endParaRPr>
          </a:p>
        </p:txBody>
      </p:sp>
      <p:sp>
        <p:nvSpPr>
          <p:cNvPr id="181" name="Google Shape;181;p28"/>
          <p:cNvSpPr txBox="1"/>
          <p:nvPr/>
        </p:nvSpPr>
        <p:spPr>
          <a:xfrm>
            <a:off x="4967550" y="2589600"/>
            <a:ext cx="22569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chemeClr val="dk1"/>
                </a:solidFill>
              </a:rPr>
              <a:t>WHY?</a:t>
            </a:r>
            <a:endParaRPr b="1" sz="4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12275" y="533250"/>
            <a:ext cx="6092351" cy="4781226"/>
          </a:xfrm>
          <a:prstGeom prst="rect">
            <a:avLst/>
          </a:prstGeom>
          <a:noFill/>
          <a:ln>
            <a:noFill/>
          </a:ln>
        </p:spPr>
      </p:pic>
      <p:sp>
        <p:nvSpPr>
          <p:cNvPr id="187" name="Google Shape;187;p29"/>
          <p:cNvSpPr txBox="1"/>
          <p:nvPr/>
        </p:nvSpPr>
        <p:spPr>
          <a:xfrm>
            <a:off x="2201700" y="5132700"/>
            <a:ext cx="27246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98%</a:t>
            </a:r>
            <a:endParaRPr>
              <a:solidFill>
                <a:schemeClr val="dk1"/>
              </a:solidFill>
            </a:endParaRPr>
          </a:p>
        </p:txBody>
      </p:sp>
      <p:pic>
        <p:nvPicPr>
          <p:cNvPr id="188" name="Google Shape;188;p29"/>
          <p:cNvPicPr preferRelativeResize="0"/>
          <p:nvPr/>
        </p:nvPicPr>
        <p:blipFill>
          <a:blip r:embed="rId4">
            <a:alphaModFix/>
          </a:blip>
          <a:stretch>
            <a:fillRect/>
          </a:stretch>
        </p:blipFill>
        <p:spPr>
          <a:xfrm>
            <a:off x="6204625" y="558367"/>
            <a:ext cx="5987374" cy="4688333"/>
          </a:xfrm>
          <a:prstGeom prst="rect">
            <a:avLst/>
          </a:prstGeom>
          <a:noFill/>
          <a:ln>
            <a:noFill/>
          </a:ln>
        </p:spPr>
      </p:pic>
      <p:sp>
        <p:nvSpPr>
          <p:cNvPr id="189" name="Google Shape;189;p29"/>
          <p:cNvSpPr txBox="1"/>
          <p:nvPr/>
        </p:nvSpPr>
        <p:spPr>
          <a:xfrm>
            <a:off x="8094200" y="5132700"/>
            <a:ext cx="27246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96%</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752671" y="1346166"/>
            <a:ext cx="10515600" cy="39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What predicts food access issues?</a:t>
            </a:r>
            <a:endParaRPr>
              <a:solidFill>
                <a:schemeClr val="dk1"/>
              </a:solidFill>
            </a:endParaRPr>
          </a:p>
        </p:txBody>
      </p:sp>
      <p:sp>
        <p:nvSpPr>
          <p:cNvPr id="195" name="Google Shape;195;p30"/>
          <p:cNvSpPr txBox="1"/>
          <p:nvPr>
            <p:ph type="title"/>
          </p:nvPr>
        </p:nvSpPr>
        <p:spPr>
          <a:xfrm>
            <a:off x="82575" y="165125"/>
            <a:ext cx="12109500" cy="95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4000"/>
              <a:buFont typeface="Arial"/>
              <a:buNone/>
            </a:pPr>
            <a:r>
              <a:rPr lang="en-US" sz="3900" u="sng">
                <a:solidFill>
                  <a:schemeClr val="dk1"/>
                </a:solidFill>
              </a:rPr>
              <a:t>Model Findings: What Predicts Food Deserts</a:t>
            </a:r>
            <a:endParaRPr sz="3900" u="sng">
              <a:solidFill>
                <a:schemeClr val="dk1"/>
              </a:solidFill>
            </a:endParaRPr>
          </a:p>
        </p:txBody>
      </p:sp>
      <p:sp>
        <p:nvSpPr>
          <p:cNvPr id="196" name="Google Shape;196;p30"/>
          <p:cNvSpPr txBox="1"/>
          <p:nvPr/>
        </p:nvSpPr>
        <p:spPr>
          <a:xfrm>
            <a:off x="344925" y="1970425"/>
            <a:ext cx="11584800" cy="221640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lang="en-US" sz="2400">
                <a:solidFill>
                  <a:schemeClr val="dk1"/>
                </a:solidFill>
                <a:latin typeface="Calibri"/>
                <a:ea typeface="Calibri"/>
                <a:cs typeface="Calibri"/>
                <a:sym typeface="Calibri"/>
              </a:rPr>
              <a:t>Our model achieved 96–98% accuracy in distinguishing food desert tracts. Top predictors include -</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Population loss (+0.24)</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Native American population (+0.19)</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age 65+ (+0.14)</a:t>
            </a:r>
            <a:endParaRPr sz="2400">
              <a:solidFill>
                <a:schemeClr val="dk1"/>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1" type="body"/>
          </p:nvPr>
        </p:nvSpPr>
        <p:spPr>
          <a:xfrm>
            <a:off x="667275" y="1081020"/>
            <a:ext cx="10972200" cy="188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400"/>
              <a:buNone/>
            </a:pPr>
            <a:r>
              <a:rPr b="1" lang="en-US" sz="2400">
                <a:solidFill>
                  <a:schemeClr val="dk1"/>
                </a:solidFill>
              </a:rPr>
              <a:t>USDA: </a:t>
            </a:r>
            <a:r>
              <a:rPr lang="en-US" sz="2400">
                <a:solidFill>
                  <a:schemeClr val="dk1"/>
                </a:solidFill>
              </a:rPr>
              <a:t>a region of higher concentrations of low income households that have poor access to healthy and affordable food options (2009).</a:t>
            </a:r>
            <a:endParaRPr>
              <a:solidFill>
                <a:schemeClr val="dk1"/>
              </a:solidFill>
            </a:endParaRPr>
          </a:p>
          <a:p>
            <a:pPr indent="0" lvl="0" marL="0" rtl="0" algn="l">
              <a:lnSpc>
                <a:spcPct val="90000"/>
              </a:lnSpc>
              <a:spcBef>
                <a:spcPts val="1000"/>
              </a:spcBef>
              <a:spcAft>
                <a:spcPts val="0"/>
              </a:spcAft>
              <a:buClr>
                <a:srgbClr val="595959"/>
              </a:buClr>
              <a:buSzPts val="2400"/>
              <a:buNone/>
            </a:pPr>
            <a:r>
              <a:rPr b="1" lang="en-US" sz="2400">
                <a:solidFill>
                  <a:schemeClr val="dk1"/>
                </a:solidFill>
              </a:rPr>
              <a:t>Food Empowerment Project: </a:t>
            </a:r>
            <a:r>
              <a:rPr lang="en-US" sz="2400">
                <a:solidFill>
                  <a:schemeClr val="dk1"/>
                </a:solidFill>
              </a:rPr>
              <a:t>affordable access to healthy foods is very limited or nonexistent due to few to no options within a reasonable travel distance (2016).</a:t>
            </a:r>
            <a:endParaRPr>
              <a:solidFill>
                <a:schemeClr val="dk1"/>
              </a:solidFill>
            </a:endParaRPr>
          </a:p>
        </p:txBody>
      </p:sp>
      <p:sp>
        <p:nvSpPr>
          <p:cNvPr id="63" name="Google Shape;63;p13"/>
          <p:cNvSpPr txBox="1"/>
          <p:nvPr>
            <p:ph type="title"/>
          </p:nvPr>
        </p:nvSpPr>
        <p:spPr>
          <a:xfrm>
            <a:off x="667275" y="10601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Food Desert Definitions</a:t>
            </a:r>
            <a:endParaRPr u="sng">
              <a:solidFill>
                <a:schemeClr val="dk1"/>
              </a:solidFill>
            </a:endParaRPr>
          </a:p>
        </p:txBody>
      </p:sp>
      <p:sp>
        <p:nvSpPr>
          <p:cNvPr id="64" name="Google Shape;64;p13"/>
          <p:cNvSpPr txBox="1"/>
          <p:nvPr/>
        </p:nvSpPr>
        <p:spPr>
          <a:xfrm>
            <a:off x="701625" y="3192013"/>
            <a:ext cx="10414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rPr>
              <a:t>Problem Overview</a:t>
            </a:r>
            <a:endParaRPr b="1" sz="2800">
              <a:solidFill>
                <a:schemeClr val="dk1"/>
              </a:solidFill>
            </a:endParaRPr>
          </a:p>
        </p:txBody>
      </p:sp>
      <p:sp>
        <p:nvSpPr>
          <p:cNvPr id="65" name="Google Shape;65;p13"/>
          <p:cNvSpPr txBox="1"/>
          <p:nvPr/>
        </p:nvSpPr>
        <p:spPr>
          <a:xfrm>
            <a:off x="667275" y="3808100"/>
            <a:ext cx="109722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Millions of Americans live in food deserts—communities where income, geography, and transportation limit access to healthy food. This analysis uncovers the key drivers of food inaccessibility to support targeted, equitable policy solutions.</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846746" y="1108191"/>
            <a:ext cx="10515600" cy="39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Store type changes (2011-2016)</a:t>
            </a:r>
            <a:endParaRPr>
              <a:solidFill>
                <a:schemeClr val="dk1"/>
              </a:solidFill>
            </a:endParaRPr>
          </a:p>
        </p:txBody>
      </p:sp>
      <p:sp>
        <p:nvSpPr>
          <p:cNvPr id="202" name="Google Shape;202;p31"/>
          <p:cNvSpPr txBox="1"/>
          <p:nvPr>
            <p:ph type="title"/>
          </p:nvPr>
        </p:nvSpPr>
        <p:spPr>
          <a:xfrm>
            <a:off x="768880" y="14304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Food Retail Trends</a:t>
            </a:r>
            <a:endParaRPr u="sng">
              <a:solidFill>
                <a:schemeClr val="dk1"/>
              </a:solidFill>
            </a:endParaRPr>
          </a:p>
        </p:txBody>
      </p:sp>
      <p:sp>
        <p:nvSpPr>
          <p:cNvPr id="203" name="Google Shape;203;p31"/>
          <p:cNvSpPr txBox="1"/>
          <p:nvPr/>
        </p:nvSpPr>
        <p:spPr>
          <a:xfrm>
            <a:off x="316525" y="1939900"/>
            <a:ext cx="5717400" cy="12006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Supercentres (increase by 7%)</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Convenience stores (increase by 2%)</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Grocery stores (decrease slightly)</a:t>
            </a:r>
            <a:endParaRPr b="0" i="0" sz="2400" u="none" cap="none" strike="noStrike">
              <a:solidFill>
                <a:schemeClr val="dk1"/>
              </a:solidFill>
              <a:latin typeface="Calibri"/>
              <a:ea typeface="Calibri"/>
              <a:cs typeface="Calibri"/>
              <a:sym typeface="Calibri"/>
            </a:endParaRPr>
          </a:p>
        </p:txBody>
      </p:sp>
      <p:sp>
        <p:nvSpPr>
          <p:cNvPr id="204" name="Google Shape;204;p31"/>
          <p:cNvSpPr txBox="1"/>
          <p:nvPr>
            <p:ph idx="1" type="body"/>
          </p:nvPr>
        </p:nvSpPr>
        <p:spPr>
          <a:xfrm>
            <a:off x="6817038" y="1108193"/>
            <a:ext cx="4545300" cy="39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Poor food environments ~ higher health risks</a:t>
            </a:r>
            <a:endParaRPr>
              <a:solidFill>
                <a:schemeClr val="dk1"/>
              </a:solidFill>
            </a:endParaRPr>
          </a:p>
        </p:txBody>
      </p:sp>
      <p:sp>
        <p:nvSpPr>
          <p:cNvPr id="205" name="Google Shape;205;p31"/>
          <p:cNvSpPr txBox="1"/>
          <p:nvPr>
            <p:ph type="title"/>
          </p:nvPr>
        </p:nvSpPr>
        <p:spPr>
          <a:xfrm>
            <a:off x="6783380" y="143050"/>
            <a:ext cx="4531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Health Impacts</a:t>
            </a:r>
            <a:endParaRPr u="sng">
              <a:solidFill>
                <a:schemeClr val="dk1"/>
              </a:solidFill>
            </a:endParaRPr>
          </a:p>
        </p:txBody>
      </p:sp>
      <p:sp>
        <p:nvSpPr>
          <p:cNvPr id="206" name="Google Shape;206;p31"/>
          <p:cNvSpPr txBox="1"/>
          <p:nvPr/>
        </p:nvSpPr>
        <p:spPr>
          <a:xfrm>
            <a:off x="6304800" y="1939900"/>
            <a:ext cx="5389500" cy="30477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Obesity and diabetes are strongly correlated.</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Most affected counties overlap with low access areas.</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Lack of supermarkets and high rate of diabetes are correlated and concentrated in minority and poor neighborhood.</a:t>
            </a: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idx="1" type="body"/>
          </p:nvPr>
        </p:nvSpPr>
        <p:spPr>
          <a:xfrm>
            <a:off x="893250" y="1564450"/>
            <a:ext cx="10405500" cy="395700"/>
          </a:xfrm>
          <a:prstGeom prst="rect">
            <a:avLst/>
          </a:prstGeom>
          <a:noFill/>
          <a:ln>
            <a:noFill/>
          </a:ln>
        </p:spPr>
        <p:txBody>
          <a:bodyPr anchorCtr="0" anchor="t" bIns="45700" lIns="91425" spcFirstLastPara="1" rIns="91425" wrap="square" tIns="45700">
            <a:noAutofit/>
          </a:bodyPr>
          <a:lstStyle/>
          <a:p>
            <a:pPr indent="-488950" lvl="0" marL="514350" rtl="0" algn="l">
              <a:lnSpc>
                <a:spcPct val="90000"/>
              </a:lnSpc>
              <a:spcBef>
                <a:spcPts val="0"/>
              </a:spcBef>
              <a:spcAft>
                <a:spcPts val="0"/>
              </a:spcAft>
              <a:buClr>
                <a:schemeClr val="dk1"/>
              </a:buClr>
              <a:buSzPts val="2400"/>
              <a:buAutoNum type="arabicPeriod"/>
            </a:pPr>
            <a:r>
              <a:rPr lang="en-US" sz="2400">
                <a:solidFill>
                  <a:schemeClr val="dk1"/>
                </a:solidFill>
              </a:rPr>
              <a:t>Support Local Infrastructure: Fund farmers’ markets, mobile markets.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Improve Transportation: Launch </a:t>
            </a:r>
            <a:r>
              <a:rPr lang="en-US" sz="2400">
                <a:solidFill>
                  <a:schemeClr val="dk1"/>
                </a:solidFill>
              </a:rPr>
              <a:t>grocery</a:t>
            </a:r>
            <a:r>
              <a:rPr lang="en-US" sz="2400">
                <a:solidFill>
                  <a:schemeClr val="dk1"/>
                </a:solidFill>
              </a:rPr>
              <a:t> shuttles, rideshare programs.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Equity Funding: Target tracts with high racial gaps &amp; senior populations.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Retail Incentives: Tax breaks for stores in SNAP-heavy areas.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Update Data regularly at the tract level.</a:t>
            </a:r>
            <a:endParaRPr sz="2400">
              <a:solidFill>
                <a:schemeClr val="dk1"/>
              </a:solidFill>
            </a:endParaRPr>
          </a:p>
        </p:txBody>
      </p:sp>
      <p:sp>
        <p:nvSpPr>
          <p:cNvPr id="212" name="Google Shape;212;p32"/>
          <p:cNvSpPr txBox="1"/>
          <p:nvPr>
            <p:ph type="title"/>
          </p:nvPr>
        </p:nvSpPr>
        <p:spPr>
          <a:xfrm>
            <a:off x="768880" y="14304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sz="3900" u="sng"/>
              <a:t>Policy Recommendations</a:t>
            </a:r>
            <a:endParaRPr sz="39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idx="1" type="body"/>
          </p:nvPr>
        </p:nvSpPr>
        <p:spPr>
          <a:xfrm>
            <a:off x="846750" y="1108201"/>
            <a:ext cx="10515600" cy="21567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400">
                <a:solidFill>
                  <a:schemeClr val="dk1"/>
                </a:solidFill>
              </a:rPr>
              <a:t>Food deserts are not just about geography — they’re about inequity.</a:t>
            </a:r>
            <a:endParaRPr sz="2400">
              <a:solidFill>
                <a:schemeClr val="dk1"/>
              </a:solidFill>
            </a:endParaRPr>
          </a:p>
          <a:p>
            <a:pPr indent="0" lvl="0" marL="0" rtl="0" algn="l">
              <a:spcBef>
                <a:spcPts val="1000"/>
              </a:spcBef>
              <a:spcAft>
                <a:spcPts val="0"/>
              </a:spcAft>
              <a:buClr>
                <a:schemeClr val="dk1"/>
              </a:buClr>
              <a:buSzPts val="1100"/>
              <a:buFont typeface="Arial"/>
              <a:buNone/>
            </a:pPr>
            <a:r>
              <a:rPr lang="en-US" sz="2400">
                <a:solidFill>
                  <a:schemeClr val="dk1"/>
                </a:solidFill>
              </a:rPr>
              <a:t>Our analysis confirms that poverty, vehicle access, race, and age are strong drivers of inaccessibility.</a:t>
            </a:r>
            <a:endParaRPr sz="2400">
              <a:solidFill>
                <a:schemeClr val="dk1"/>
              </a:solidFill>
            </a:endParaRPr>
          </a:p>
          <a:p>
            <a:pPr indent="0" lvl="0" marL="0" rtl="0" algn="l">
              <a:spcBef>
                <a:spcPts val="1000"/>
              </a:spcBef>
              <a:spcAft>
                <a:spcPts val="0"/>
              </a:spcAft>
              <a:buClr>
                <a:schemeClr val="dk1"/>
              </a:buClr>
              <a:buSzPts val="1100"/>
              <a:buFont typeface="Arial"/>
              <a:buNone/>
            </a:pPr>
            <a:r>
              <a:rPr lang="en-US" sz="2400">
                <a:solidFill>
                  <a:schemeClr val="dk1"/>
                </a:solidFill>
              </a:rPr>
              <a:t>But the data also shows us where we can act: through transportation, infrastructure, and equitable investment.</a:t>
            </a:r>
            <a:endParaRPr sz="2400">
              <a:solidFill>
                <a:schemeClr val="dk1"/>
              </a:solidFill>
            </a:endParaRPr>
          </a:p>
          <a:p>
            <a:pPr indent="0" lvl="0" marL="0" rtl="0" algn="l">
              <a:spcBef>
                <a:spcPts val="1000"/>
              </a:spcBef>
              <a:spcAft>
                <a:spcPts val="0"/>
              </a:spcAft>
              <a:buNone/>
            </a:pPr>
            <a:r>
              <a:t/>
            </a:r>
            <a:endParaRPr sz="2400">
              <a:solidFill>
                <a:schemeClr val="dk1"/>
              </a:solidFill>
            </a:endParaRPr>
          </a:p>
        </p:txBody>
      </p:sp>
      <p:sp>
        <p:nvSpPr>
          <p:cNvPr id="218" name="Google Shape;218;p33"/>
          <p:cNvSpPr txBox="1"/>
          <p:nvPr>
            <p:ph type="title"/>
          </p:nvPr>
        </p:nvSpPr>
        <p:spPr>
          <a:xfrm>
            <a:off x="110075" y="143050"/>
            <a:ext cx="120819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sz="3900" u="sng"/>
              <a:t>Conclusion: Bridging the Gap from Data to Action</a:t>
            </a:r>
            <a:endParaRPr sz="3900" u="sng"/>
          </a:p>
        </p:txBody>
      </p:sp>
      <p:sp>
        <p:nvSpPr>
          <p:cNvPr id="219" name="Google Shape;219;p33"/>
          <p:cNvSpPr txBox="1"/>
          <p:nvPr/>
        </p:nvSpPr>
        <p:spPr>
          <a:xfrm>
            <a:off x="663775" y="5743775"/>
            <a:ext cx="9875400" cy="717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i="1" lang="en-US" sz="2400">
                <a:solidFill>
                  <a:schemeClr val="lt1"/>
                </a:solidFill>
              </a:rPr>
              <a:t>“</a:t>
            </a:r>
            <a:r>
              <a:rPr i="1" lang="en-US" sz="2400">
                <a:solidFill>
                  <a:schemeClr val="lt1"/>
                </a:solidFill>
              </a:rPr>
              <a:t>Tackling food deserts means targeting both place and people — and doing so with precision, not assumption.”</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idx="1" type="body"/>
          </p:nvPr>
        </p:nvSpPr>
        <p:spPr>
          <a:xfrm>
            <a:off x="838200" y="1253056"/>
            <a:ext cx="10515600" cy="347450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400"/>
              <a:buFont typeface="Calibri"/>
              <a:buAutoNum type="arabicPeriod"/>
            </a:pPr>
            <a:r>
              <a:rPr lang="en-US" sz="2400">
                <a:solidFill>
                  <a:schemeClr val="dk1"/>
                </a:solidFill>
              </a:rPr>
              <a:t>Low Income</a:t>
            </a:r>
            <a:endParaRPr>
              <a:solidFill>
                <a:schemeClr val="dk1"/>
              </a:solidFill>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solidFill>
                  <a:schemeClr val="dk1"/>
                </a:solidFill>
              </a:rPr>
              <a:t>Low Access</a:t>
            </a:r>
            <a:br>
              <a:rPr lang="en-US" sz="2400">
                <a:solidFill>
                  <a:schemeClr val="dk1"/>
                </a:solidFill>
              </a:rPr>
            </a:br>
            <a:r>
              <a:rPr lang="en-US" sz="2400">
                <a:solidFill>
                  <a:schemeClr val="dk1"/>
                </a:solidFill>
              </a:rPr>
              <a:t>(10 miles)</a:t>
            </a:r>
            <a:endParaRPr>
              <a:solidFill>
                <a:schemeClr val="dk1"/>
              </a:solidFill>
            </a:endParaRPr>
          </a:p>
          <a:p>
            <a:pPr indent="0" lvl="0" marL="0" rtl="0" algn="l">
              <a:lnSpc>
                <a:spcPct val="90000"/>
              </a:lnSpc>
              <a:spcBef>
                <a:spcPts val="1000"/>
              </a:spcBef>
              <a:spcAft>
                <a:spcPts val="0"/>
              </a:spcAft>
              <a:buClr>
                <a:srgbClr val="595959"/>
              </a:buClr>
              <a:buSzPts val="2800"/>
              <a:buNone/>
            </a:pPr>
            <a:r>
              <a:t/>
            </a:r>
            <a:endParaRPr>
              <a:solidFill>
                <a:schemeClr val="dk1"/>
              </a:solidFill>
            </a:endParaRPr>
          </a:p>
        </p:txBody>
      </p:sp>
      <p:sp>
        <p:nvSpPr>
          <p:cNvPr id="71" name="Google Shape;71;p14"/>
          <p:cNvSpPr txBox="1"/>
          <p:nvPr>
            <p:ph type="title"/>
          </p:nvPr>
        </p:nvSpPr>
        <p:spPr>
          <a:xfrm>
            <a:off x="768879" y="83228"/>
            <a:ext cx="10483326" cy="9750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t>Food Desert Definition – USDA</a:t>
            </a:r>
            <a:endParaRPr u="sng"/>
          </a:p>
        </p:txBody>
      </p:sp>
      <p:pic>
        <p:nvPicPr>
          <p:cNvPr id="72" name="Google Shape;72;p14"/>
          <p:cNvPicPr preferRelativeResize="0"/>
          <p:nvPr/>
        </p:nvPicPr>
        <p:blipFill rotWithShape="1">
          <a:blip r:embed="rId3">
            <a:alphaModFix/>
          </a:blip>
          <a:srcRect b="0" l="0" r="0" t="0"/>
          <a:stretch/>
        </p:blipFill>
        <p:spPr>
          <a:xfrm>
            <a:off x="966387" y="2668425"/>
            <a:ext cx="2478933" cy="2390686"/>
          </a:xfrm>
          <a:prstGeom prst="rect">
            <a:avLst/>
          </a:prstGeom>
          <a:noFill/>
          <a:ln cap="flat" cmpd="sng" w="9525">
            <a:solidFill>
              <a:srgbClr val="1E4178"/>
            </a:solidFill>
            <a:prstDash val="solid"/>
            <a:round/>
            <a:headEnd len="sm" w="sm" type="none"/>
            <a:tailEnd len="sm" w="sm" type="none"/>
          </a:ln>
        </p:spPr>
      </p:pic>
      <p:pic>
        <p:nvPicPr>
          <p:cNvPr id="73" name="Google Shape;73;p14"/>
          <p:cNvPicPr preferRelativeResize="0"/>
          <p:nvPr/>
        </p:nvPicPr>
        <p:blipFill rotWithShape="1">
          <a:blip r:embed="rId4">
            <a:alphaModFix/>
          </a:blip>
          <a:srcRect b="0" l="0" r="0" t="0"/>
          <a:stretch/>
        </p:blipFill>
        <p:spPr>
          <a:xfrm>
            <a:off x="4346073" y="1175708"/>
            <a:ext cx="5726570" cy="3883403"/>
          </a:xfrm>
          <a:prstGeom prst="rect">
            <a:avLst/>
          </a:prstGeom>
          <a:noFill/>
          <a:ln cap="flat" cmpd="sng" w="9525">
            <a:solidFill>
              <a:srgbClr val="1E4178"/>
            </a:solidFill>
            <a:prstDash val="solid"/>
            <a:round/>
            <a:headEnd len="sm" w="sm" type="none"/>
            <a:tailEnd len="sm" w="sm" type="none"/>
          </a:ln>
        </p:spPr>
      </p:pic>
      <p:sp>
        <p:nvSpPr>
          <p:cNvPr id="74" name="Google Shape;74;p14"/>
          <p:cNvSpPr/>
          <p:nvPr/>
        </p:nvSpPr>
        <p:spPr>
          <a:xfrm>
            <a:off x="9562744" y="5059111"/>
            <a:ext cx="1594771"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dk1"/>
                </a:solidFill>
                <a:latin typeface="Cambria"/>
                <a:ea typeface="Cambria"/>
                <a:cs typeface="Cambria"/>
                <a:sym typeface="Cambria"/>
              </a:rPr>
              <a:t>USDA, 2016a</a:t>
            </a:r>
            <a:endParaRPr i="1" sz="1200">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394500" y="1118125"/>
            <a:ext cx="12112200" cy="1571100"/>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chemeClr val="dk1"/>
              </a:buClr>
              <a:buSzPts val="2400"/>
              <a:buNone/>
            </a:pPr>
            <a:r>
              <a:rPr lang="en-US"/>
              <a:t>Analyze USDA datasets to identify key indicators of food inaccessibility and suggest     policy solution.</a:t>
            </a:r>
            <a:endParaRPr/>
          </a:p>
          <a:p>
            <a:pPr indent="0" lvl="0" marL="0" rtl="0" algn="l">
              <a:lnSpc>
                <a:spcPct val="90000"/>
              </a:lnSpc>
              <a:spcBef>
                <a:spcPts val="1000"/>
              </a:spcBef>
              <a:spcAft>
                <a:spcPts val="0"/>
              </a:spcAft>
              <a:buClr>
                <a:srgbClr val="595959"/>
              </a:buClr>
              <a:buSzPts val="2800"/>
              <a:buNone/>
            </a:pPr>
            <a:r>
              <a:rPr b="1" lang="en-US">
                <a:solidFill>
                  <a:schemeClr val="dk1"/>
                </a:solidFill>
              </a:rPr>
              <a:t>    Data Used:</a:t>
            </a:r>
            <a:endParaRPr>
              <a:solidFill>
                <a:schemeClr val="dk1"/>
              </a:solidFill>
            </a:endParaRPr>
          </a:p>
          <a:p>
            <a:pPr indent="-228600" lvl="1" marL="685800" rtl="0" algn="l">
              <a:lnSpc>
                <a:spcPct val="90000"/>
              </a:lnSpc>
              <a:spcBef>
                <a:spcPts val="500"/>
              </a:spcBef>
              <a:spcAft>
                <a:spcPts val="0"/>
              </a:spcAft>
              <a:buSzPts val="2400"/>
              <a:buChar char="•"/>
            </a:pPr>
            <a:r>
              <a:rPr lang="en-US"/>
              <a:t>Tract-level food access research atlas.</a:t>
            </a:r>
            <a:endParaRPr/>
          </a:p>
          <a:p>
            <a:pPr indent="-228600" lvl="1" marL="685800" rtl="0" algn="l">
              <a:lnSpc>
                <a:spcPct val="90000"/>
              </a:lnSpc>
              <a:spcBef>
                <a:spcPts val="500"/>
              </a:spcBef>
              <a:spcAft>
                <a:spcPts val="0"/>
              </a:spcAft>
              <a:buSzPts val="2400"/>
              <a:buChar char="•"/>
            </a:pPr>
            <a:r>
              <a:rPr lang="en-US"/>
              <a:t>County-level food environment atlas.</a:t>
            </a:r>
            <a:endParaRPr/>
          </a:p>
        </p:txBody>
      </p:sp>
      <p:sp>
        <p:nvSpPr>
          <p:cNvPr id="80" name="Google Shape;80;p15"/>
          <p:cNvSpPr txBox="1"/>
          <p:nvPr>
            <p:ph type="title"/>
          </p:nvPr>
        </p:nvSpPr>
        <p:spPr>
          <a:xfrm>
            <a:off x="394504" y="143125"/>
            <a:ext cx="26040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Objective</a:t>
            </a:r>
            <a:endParaRPr u="sng">
              <a:solidFill>
                <a:schemeClr val="dk1"/>
              </a:solidFill>
            </a:endParaRPr>
          </a:p>
        </p:txBody>
      </p:sp>
      <p:pic>
        <p:nvPicPr>
          <p:cNvPr id="81" name="Google Shape;81;p15"/>
          <p:cNvPicPr preferRelativeResize="0"/>
          <p:nvPr/>
        </p:nvPicPr>
        <p:blipFill rotWithShape="1">
          <a:blip r:embed="rId3">
            <a:alphaModFix/>
          </a:blip>
          <a:srcRect b="0" l="0" r="0" t="5060"/>
          <a:stretch/>
        </p:blipFill>
        <p:spPr>
          <a:xfrm>
            <a:off x="6481075" y="1801238"/>
            <a:ext cx="5514900" cy="3551625"/>
          </a:xfrm>
          <a:prstGeom prst="rect">
            <a:avLst/>
          </a:prstGeom>
          <a:noFill/>
          <a:ln>
            <a:noFill/>
          </a:ln>
        </p:spPr>
      </p:pic>
      <p:sp>
        <p:nvSpPr>
          <p:cNvPr id="82" name="Google Shape;82;p15"/>
          <p:cNvSpPr txBox="1"/>
          <p:nvPr/>
        </p:nvSpPr>
        <p:spPr>
          <a:xfrm>
            <a:off x="7866475" y="3429000"/>
            <a:ext cx="16521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63977</a:t>
            </a:r>
            <a:endParaRPr sz="1100"/>
          </a:p>
        </p:txBody>
      </p:sp>
      <p:sp>
        <p:nvSpPr>
          <p:cNvPr id="83" name="Google Shape;83;p15"/>
          <p:cNvSpPr txBox="1"/>
          <p:nvPr/>
        </p:nvSpPr>
        <p:spPr>
          <a:xfrm>
            <a:off x="10055850" y="4716075"/>
            <a:ext cx="16521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8554</a:t>
            </a:r>
            <a:endParaRPr b="1"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p16"/>
          <p:cNvGrpSpPr/>
          <p:nvPr/>
        </p:nvGrpSpPr>
        <p:grpSpPr>
          <a:xfrm>
            <a:off x="284475" y="0"/>
            <a:ext cx="11736574" cy="5455400"/>
            <a:chOff x="284475" y="0"/>
            <a:chExt cx="11736574" cy="5455400"/>
          </a:xfrm>
        </p:grpSpPr>
        <p:pic>
          <p:nvPicPr>
            <p:cNvPr id="89" name="Google Shape;89;p16"/>
            <p:cNvPicPr preferRelativeResize="0"/>
            <p:nvPr/>
          </p:nvPicPr>
          <p:blipFill>
            <a:blip r:embed="rId3">
              <a:alphaModFix/>
            </a:blip>
            <a:stretch>
              <a:fillRect/>
            </a:stretch>
          </p:blipFill>
          <p:spPr>
            <a:xfrm>
              <a:off x="284475" y="0"/>
              <a:ext cx="11736574" cy="5455400"/>
            </a:xfrm>
            <a:prstGeom prst="rect">
              <a:avLst/>
            </a:prstGeom>
            <a:noFill/>
            <a:ln>
              <a:noFill/>
            </a:ln>
          </p:spPr>
        </p:pic>
        <p:pic>
          <p:nvPicPr>
            <p:cNvPr id="90" name="Google Shape;90;p16"/>
            <p:cNvPicPr preferRelativeResize="0"/>
            <p:nvPr/>
          </p:nvPicPr>
          <p:blipFill>
            <a:blip r:embed="rId4">
              <a:alphaModFix/>
            </a:blip>
            <a:stretch>
              <a:fillRect/>
            </a:stretch>
          </p:blipFill>
          <p:spPr>
            <a:xfrm>
              <a:off x="8681450" y="418288"/>
              <a:ext cx="2905125" cy="2724150"/>
            </a:xfrm>
            <a:prstGeom prst="rect">
              <a:avLst/>
            </a:prstGeom>
            <a:noFill/>
            <a:ln>
              <a:noFill/>
            </a:ln>
          </p:spPr>
        </p:pic>
      </p:grpSp>
      <p:sp>
        <p:nvSpPr>
          <p:cNvPr id="91" name="Google Shape;91;p16"/>
          <p:cNvSpPr txBox="1"/>
          <p:nvPr/>
        </p:nvSpPr>
        <p:spPr>
          <a:xfrm>
            <a:off x="3616200" y="5620725"/>
            <a:ext cx="4959600" cy="9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chemeClr val="lt1"/>
                </a:solidFill>
              </a:rPr>
              <a:t>Data Preprocessing</a:t>
            </a:r>
            <a:endParaRPr b="1" sz="40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152400" y="152400"/>
            <a:ext cx="5840826" cy="3884051"/>
          </a:xfrm>
          <a:prstGeom prst="rect">
            <a:avLst/>
          </a:prstGeom>
          <a:noFill/>
          <a:ln>
            <a:noFill/>
          </a:ln>
        </p:spPr>
      </p:pic>
      <p:pic>
        <p:nvPicPr>
          <p:cNvPr id="97" name="Google Shape;97;p17"/>
          <p:cNvPicPr preferRelativeResize="0"/>
          <p:nvPr/>
        </p:nvPicPr>
        <p:blipFill>
          <a:blip r:embed="rId4">
            <a:alphaModFix/>
          </a:blip>
          <a:stretch>
            <a:fillRect/>
          </a:stretch>
        </p:blipFill>
        <p:spPr>
          <a:xfrm>
            <a:off x="6145625" y="152400"/>
            <a:ext cx="5840826" cy="3884057"/>
          </a:xfrm>
          <a:prstGeom prst="rect">
            <a:avLst/>
          </a:prstGeom>
          <a:noFill/>
          <a:ln>
            <a:noFill/>
          </a:ln>
        </p:spPr>
      </p:pic>
      <p:sp>
        <p:nvSpPr>
          <p:cNvPr id="98" name="Google Shape;98;p17"/>
          <p:cNvSpPr txBox="1"/>
          <p:nvPr/>
        </p:nvSpPr>
        <p:spPr>
          <a:xfrm>
            <a:off x="427075" y="4077775"/>
            <a:ext cx="5455500" cy="9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Implemented smart imputation technique on columns with missing values &lt; 30%.</a:t>
            </a:r>
            <a:endParaRPr sz="2000"/>
          </a:p>
        </p:txBody>
      </p:sp>
      <p:sp>
        <p:nvSpPr>
          <p:cNvPr id="99" name="Google Shape;99;p17"/>
          <p:cNvSpPr txBox="1"/>
          <p:nvPr/>
        </p:nvSpPr>
        <p:spPr>
          <a:xfrm>
            <a:off x="6145625" y="4077775"/>
            <a:ext cx="6131100" cy="9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Implemented</a:t>
            </a:r>
            <a:r>
              <a:rPr lang="en-US" sz="2000"/>
              <a:t> KNN imputation technique on columns with missing values between 50% and 30%.</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846746" y="974991"/>
            <a:ext cx="10228500" cy="1164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Food desert tracts are more diverse and economically disadvantaged:</a:t>
            </a:r>
            <a:endParaRPr>
              <a:solidFill>
                <a:schemeClr val="dk1"/>
              </a:solidFill>
            </a:endParaRPr>
          </a:p>
        </p:txBody>
      </p:sp>
      <p:sp>
        <p:nvSpPr>
          <p:cNvPr id="105" name="Google Shape;105;p18"/>
          <p:cNvSpPr txBox="1"/>
          <p:nvPr>
            <p:ph type="title"/>
          </p:nvPr>
        </p:nvSpPr>
        <p:spPr>
          <a:xfrm>
            <a:off x="719455" y="-2"/>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Data Insights</a:t>
            </a:r>
            <a:endParaRPr u="sng">
              <a:solidFill>
                <a:schemeClr val="dk1"/>
              </a:solidFill>
            </a:endParaRPr>
          </a:p>
        </p:txBody>
      </p:sp>
      <p:sp>
        <p:nvSpPr>
          <p:cNvPr id="106" name="Google Shape;106;p18"/>
          <p:cNvSpPr txBox="1"/>
          <p:nvPr/>
        </p:nvSpPr>
        <p:spPr>
          <a:xfrm>
            <a:off x="350378" y="2162085"/>
            <a:ext cx="4383900" cy="2955300"/>
          </a:xfrm>
          <a:prstGeom prst="rect">
            <a:avLst/>
          </a:prstGeom>
          <a:noFill/>
          <a:ln>
            <a:noFill/>
          </a:ln>
        </p:spPr>
        <p:txBody>
          <a:bodyPr anchorCtr="0" anchor="t" bIns="45700" lIns="91425" spcFirstLastPara="1" rIns="91425" wrap="square" tIns="45700">
            <a:spAutoFit/>
          </a:bodyPr>
          <a:lstStyle/>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Median family income is ~45% lower in deserts.</a:t>
            </a:r>
            <a:endParaRPr>
              <a:solidFill>
                <a:schemeClr val="dk1"/>
              </a:solidFill>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SNAP participation: 21% (deserts) vs 7% (non-deserts).</a:t>
            </a:r>
            <a:endParaRPr>
              <a:solidFill>
                <a:schemeClr val="dk1"/>
              </a:solidFill>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14% of desert households lack a vehicle (vs 3%).</a:t>
            </a:r>
            <a:endParaRPr>
              <a:solidFill>
                <a:schemeClr val="dk1"/>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7" name="Google Shape;107;p18"/>
          <p:cNvPicPr preferRelativeResize="0"/>
          <p:nvPr/>
        </p:nvPicPr>
        <p:blipFill>
          <a:blip r:embed="rId3">
            <a:alphaModFix/>
          </a:blip>
          <a:stretch>
            <a:fillRect/>
          </a:stretch>
        </p:blipFill>
        <p:spPr>
          <a:xfrm>
            <a:off x="5463700" y="1574050"/>
            <a:ext cx="6311850" cy="382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838196" y="846116"/>
            <a:ext cx="10515600" cy="40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Significant disparities between racial groups:</a:t>
            </a:r>
            <a:endParaRPr>
              <a:solidFill>
                <a:schemeClr val="dk1"/>
              </a:solidFill>
            </a:endParaRPr>
          </a:p>
        </p:txBody>
      </p:sp>
      <p:sp>
        <p:nvSpPr>
          <p:cNvPr id="113" name="Google Shape;113;p19"/>
          <p:cNvSpPr txBox="1"/>
          <p:nvPr>
            <p:ph type="title"/>
          </p:nvPr>
        </p:nvSpPr>
        <p:spPr>
          <a:xfrm>
            <a:off x="768880" y="-2"/>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Racial Inequalities in Food Access</a:t>
            </a:r>
            <a:endParaRPr u="sng">
              <a:solidFill>
                <a:schemeClr val="dk1"/>
              </a:solidFill>
            </a:endParaRPr>
          </a:p>
        </p:txBody>
      </p:sp>
      <p:sp>
        <p:nvSpPr>
          <p:cNvPr id="114" name="Google Shape;114;p19"/>
          <p:cNvSpPr txBox="1"/>
          <p:nvPr/>
        </p:nvSpPr>
        <p:spPr>
          <a:xfrm>
            <a:off x="147700" y="2160050"/>
            <a:ext cx="5159100" cy="22164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some cou</a:t>
            </a:r>
            <a:r>
              <a:rPr lang="en-US" sz="2400">
                <a:solidFill>
                  <a:schemeClr val="dk1"/>
                </a:solidFill>
                <a:latin typeface="Calibri"/>
                <a:ea typeface="Calibri"/>
                <a:cs typeface="Calibri"/>
                <a:sym typeface="Calibri"/>
              </a:rPr>
              <a:t>nties</a:t>
            </a:r>
            <a:r>
              <a:rPr b="0" i="0" lang="en-US" sz="2400" u="none" cap="none" strike="noStrike">
                <a:solidFill>
                  <a:schemeClr val="dk1"/>
                </a:solidFill>
                <a:latin typeface="Calibri"/>
                <a:ea typeface="Calibri"/>
                <a:cs typeface="Calibri"/>
                <a:sym typeface="Calibri"/>
              </a:rPr>
              <a:t> , food access for Black residents is 30% worse than for White residents.</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Deserts have higher proportions of Black and Hispanic residents.</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5" name="Google Shape;115;p19"/>
          <p:cNvPicPr preferRelativeResize="0"/>
          <p:nvPr/>
        </p:nvPicPr>
        <p:blipFill rotWithShape="1">
          <a:blip r:embed="rId3">
            <a:alphaModFix/>
          </a:blip>
          <a:srcRect b="0" l="0" r="0" t="4159"/>
          <a:stretch/>
        </p:blipFill>
        <p:spPr>
          <a:xfrm>
            <a:off x="5700225" y="1390125"/>
            <a:ext cx="5058224" cy="3960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193700" y="5649400"/>
            <a:ext cx="8085900" cy="975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rPr>
              <a:t>Visualization of Deserted Places</a:t>
            </a:r>
            <a:endParaRPr>
              <a:solidFill>
                <a:schemeClr val="lt1"/>
              </a:solidFill>
            </a:endParaRPr>
          </a:p>
        </p:txBody>
      </p:sp>
      <p:pic>
        <p:nvPicPr>
          <p:cNvPr id="121" name="Google Shape;121;p20"/>
          <p:cNvPicPr preferRelativeResize="0"/>
          <p:nvPr/>
        </p:nvPicPr>
        <p:blipFill>
          <a:blip r:embed="rId3">
            <a:alphaModFix/>
          </a:blip>
          <a:stretch>
            <a:fillRect/>
          </a:stretch>
        </p:blipFill>
        <p:spPr>
          <a:xfrm>
            <a:off x="581113" y="99800"/>
            <a:ext cx="11029775" cy="5164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